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8" r:id="rId4"/>
    <p:sldId id="257" r:id="rId5"/>
    <p:sldId id="259" r:id="rId6"/>
    <p:sldId id="274" r:id="rId7"/>
    <p:sldId id="273" r:id="rId8"/>
    <p:sldId id="268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AAD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511-C394-4AB7-9DC8-63723AC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583A8-E414-4E4E-8C25-14806B7F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1864-1696-4377-BB1F-AE998C7F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C72B5-F113-45E6-80ED-2D4C683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B53E-B55F-474B-B92B-01B8040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BFCF-E790-4427-9BBD-C1208E9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E1EF1-D990-4636-A457-286F9BB4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50D34-3110-4CEC-AEC7-01DE5E2F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EC6E-0201-4FB1-95F2-E1B7F83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DCA04-D89D-45BC-9207-4D5D0631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07AC1-A733-4EE1-B5CC-73453C171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0E6F2-AD1A-489F-8EAF-9753FF3D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E8B6-C487-4059-A6AD-5F91987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267-6521-46A7-8761-628895B0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7EC8-22B1-4305-AE25-3826970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1BCA-9005-4639-BD6F-D84ADD96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4587-A363-4A45-8FC4-A514E761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F1DC-B43A-4DEA-8268-D87CFEA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756F5-59EF-44A3-B659-9A5E0BF9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6B83-096E-4BEF-A3EC-41E86E1D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09D3-E25B-4335-B835-CCCC12C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86563-BDB3-41A9-84A7-C97148B8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A4BC-BE04-4438-B5AA-A27F04FA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37D7-62C6-4D23-8C3E-3FC26773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0B10-B518-47D8-8037-67BAA2B4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4952-D004-4E76-A2A5-0F5B819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EFEBD-DEB9-4CCD-B219-528171CC3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8772-CE8A-4988-8DD2-28EFE1C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DFE67-812C-43D7-9ADD-DCC068C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21D9-2D6C-4FCB-BC13-DA514D5B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C50A8-F5D5-4FB3-9371-57368419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9040-704C-469B-94D6-BA39DE86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A57B-7F82-4C0C-AD6A-99239D6E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DA9C-2991-4037-8346-6C8154B2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8D95B-1402-401E-986D-62DBD18E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0DAC-6B14-4644-84A9-81EAC941D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A5A5C-B3F8-4A4D-B639-B226C531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F30B7-62A5-445F-AC07-84C71E5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404FA-31DF-4391-8D63-6E2C14E7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B112-737B-4FE1-94D3-1C9E662A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F941A-9EB7-40D5-A230-7575486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16CE4-265D-417A-A28A-7DEB520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D430-06F8-4AAD-BCA6-A2853086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9EF95-0B94-410E-867C-5D8662E3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41909-3716-4877-B3C8-8361A4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E2B18-4C6A-4A2B-8EE7-F7926BB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CFF-0128-4A93-B3A2-5316FDB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4896-4440-4A92-8CBB-8480349F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CE055-774A-4642-9DFC-A43EA907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E95F6-E83E-4337-849C-C7D9646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7CFB-E385-4E25-9A08-48591C1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CDC36-D5FA-42BB-B43A-A6448EA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DE69-348C-47F4-B5EE-68ADE745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8BB7D-A125-46AC-A2D6-B5ABDC931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7D759-F723-4AAA-94E3-3480D3B00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0BC43-84A9-4FC0-A362-6F31F93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15370-4E30-4E1A-A16D-90B396CE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E4F47-3356-495B-ADE8-9BFB89F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19071-782E-4A97-BE55-85D51EF8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A359D-655D-42EA-A881-2F8402B9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45E8-087A-43B9-8B8D-5C01396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C572-D1B9-479A-B9E4-06ECF50358B1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580F-9CCF-4C71-AE86-6555EE40F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8B9F-ED22-4142-807D-FD93F6DC2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qlcommunity.slack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linkedin.com/in/nowis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s://github.com/jeffalope/public_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4D7-0650-4C2D-84E5-9CB1BE6C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44" y="4295487"/>
            <a:ext cx="8584676" cy="1044301"/>
          </a:xfrm>
        </p:spPr>
        <p:txBody>
          <a:bodyPr anchor="t">
            <a:normAutofit/>
            <a:scene3d>
              <a:camera prst="orthographicFront"/>
              <a:lightRig rig="threePt" dir="t"/>
            </a:scene3d>
            <a:sp3d>
              <a:bevelT w="6350"/>
              <a:bevelB w="12700"/>
            </a:sp3d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Storing Data as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667D-9CEF-4FB9-ABAA-40E582DB0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662" y="6266640"/>
            <a:ext cx="7630276" cy="462284"/>
          </a:xfrm>
        </p:spPr>
        <p:txBody>
          <a:bodyPr anchor="b">
            <a:noAutofit/>
          </a:bodyPr>
          <a:lstStyle/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Nowiski</a:t>
            </a:r>
          </a:p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2021-02-16</a:t>
            </a:r>
          </a:p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https://www.meetup.com/tripass/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0BE8BE-4811-4A56-8AA7-7C6ECD36B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" r="6" b="1146"/>
          <a:stretch/>
        </p:blipFill>
        <p:spPr>
          <a:xfrm>
            <a:off x="4625555" y="994503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7318-E257-4CCF-BB47-3158809E5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00" r="5" b="5"/>
          <a:stretch/>
        </p:blipFill>
        <p:spPr>
          <a:xfrm>
            <a:off x="8118899" y="1030203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9FAA44-01EA-4375-A639-762DB26D2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76" r="10921" b="-5"/>
          <a:stretch/>
        </p:blipFill>
        <p:spPr>
          <a:xfrm>
            <a:off x="841005" y="1062720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24D130-29D2-4F01-BDAD-82E841F669AE}"/>
              </a:ext>
            </a:extLst>
          </p:cNvPr>
          <p:cNvSpPr/>
          <p:nvPr/>
        </p:nvSpPr>
        <p:spPr>
          <a:xfrm>
            <a:off x="-607398" y="3783447"/>
            <a:ext cx="107966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</a:rPr>
              <a:t>                                            Code                             +                         Data                              =                         Tasty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7867DC-40DC-46D6-9835-D35ED29B3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0942"/>
            <a:ext cx="161100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www.linkedin.com/in/nowiski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</a:b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8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100" dirty="0"/>
              <a:t>Jeff Nowiski </a:t>
            </a:r>
          </a:p>
          <a:p>
            <a:pPr lvl="1"/>
            <a:r>
              <a:rPr lang="en-US" sz="1100" dirty="0">
                <a:sym typeface="Wingdings" panose="05000000000000000000" pitchFamily="2" charset="2"/>
                <a:hlinkClick r:id="rId2"/>
              </a:rPr>
              <a:t>https://www.linkedin.com/in/nowiski/</a:t>
            </a:r>
            <a:endParaRPr lang="en-US" sz="1100" dirty="0">
              <a:sym typeface="Wingdings" panose="05000000000000000000" pitchFamily="2" charset="2"/>
            </a:endParaRPr>
          </a:p>
          <a:p>
            <a:pPr lvl="1"/>
            <a:r>
              <a:rPr lang="en-US" sz="1100" dirty="0">
                <a:sym typeface="Wingdings" panose="05000000000000000000" pitchFamily="2" charset="2"/>
                <a:hlinkClick r:id="rId3"/>
              </a:rPr>
              <a:t>https://sqlcommunity.slack.com/</a:t>
            </a:r>
            <a:endParaRPr lang="en-US" sz="1100" dirty="0">
              <a:sym typeface="Wingdings" panose="05000000000000000000" pitchFamily="2" charset="2"/>
            </a:endParaRPr>
          </a:p>
          <a:p>
            <a:pPr lvl="2"/>
            <a:r>
              <a:rPr lang="en-US" sz="700" dirty="0">
                <a:sym typeface="Wingdings" panose="05000000000000000000" pitchFamily="2" charset="2"/>
              </a:rPr>
              <a:t>@jeffalope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953C8-2CD9-4765-9559-1F0A64313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7248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0250" r="7002" b="2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4799" r="1" b="2392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6CEB7-1EE1-4410-8351-9174EFEA00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128" r="5" b="13805"/>
          <a:stretch/>
        </p:blipFill>
        <p:spPr>
          <a:xfrm>
            <a:off x="1818614" y="4768677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060" r="-6" b="-6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2312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 lnSpcReduction="10000"/>
          </a:bodyPr>
          <a:lstStyle/>
          <a:p>
            <a:r>
              <a:rPr lang="en-US" sz="1100" dirty="0"/>
              <a:t>Jeff Nowiski </a:t>
            </a:r>
          </a:p>
          <a:p>
            <a:r>
              <a:rPr lang="en-US" sz="1100" dirty="0"/>
              <a:t>Database Engineer at Citrix </a:t>
            </a:r>
          </a:p>
          <a:p>
            <a:r>
              <a:rPr lang="en-US" sz="1100" dirty="0">
                <a:sym typeface="Wingdings" panose="05000000000000000000" pitchFamily="2" charset="2"/>
              </a:rPr>
              <a:t>Interests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PowerShell so I can be lazier</a:t>
            </a:r>
          </a:p>
          <a:p>
            <a:pPr lvl="1"/>
            <a:r>
              <a:rPr lang="en-US" sz="1100" dirty="0" err="1">
                <a:sym typeface="Wingdings" panose="05000000000000000000" pitchFamily="2" charset="2"/>
              </a:rPr>
              <a:t>tSQL</a:t>
            </a:r>
            <a:r>
              <a:rPr lang="en-US" sz="1100" dirty="0">
                <a:sym typeface="Wingdings" panose="05000000000000000000" pitchFamily="2" charset="2"/>
              </a:rPr>
              <a:t> tuning so that I can make things go fast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Carolina Hurricanes hockey because baseball is boring</a:t>
            </a:r>
          </a:p>
          <a:p>
            <a:pPr lvl="1"/>
            <a:r>
              <a:rPr lang="en-US" sz="1100" dirty="0" err="1">
                <a:sym typeface="Wingdings" panose="05000000000000000000" pitchFamily="2" charset="2"/>
              </a:rPr>
              <a:t>Battlebots</a:t>
            </a:r>
            <a:r>
              <a:rPr lang="en-US" sz="1100" dirty="0">
                <a:sym typeface="Wingdings" panose="05000000000000000000" pitchFamily="2" charset="2"/>
              </a:rPr>
              <a:t> because my younger son is obsessed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Minecraft because my older son is obsessed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Ultimate Frisbee because the sweet hucks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Puns because they are the highest form of humor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As a millennial avocado toast is important to me</a:t>
            </a:r>
          </a:p>
          <a:p>
            <a:pPr lvl="1"/>
            <a:endParaRPr lang="en-US" sz="1100" dirty="0">
              <a:sym typeface="Wingdings" panose="05000000000000000000" pitchFamily="2" charset="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953C8-2CD9-4765-9559-1F0A64313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7248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250" r="7002" b="2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799" r="1" b="2392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6CEB7-1EE1-4410-8351-9174EFEA0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28" r="5" b="13805"/>
          <a:stretch/>
        </p:blipFill>
        <p:spPr>
          <a:xfrm>
            <a:off x="1818614" y="4768677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060" r="-6" b="-6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1597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7128B-561F-40E0-84AF-4C051C04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2050" name="Picture 2" descr="Avocado Fruits Cut In Half On Brown Surface">
            <a:extLst>
              <a:ext uri="{FF2B5EF4-FFF2-40B4-BE49-F238E27FC236}">
                <a16:creationId xmlns:a16="http://schemas.microsoft.com/office/drawing/2014/main" id="{508CB647-DC72-4088-BC5D-1121A7E92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4" r="28983" b="-1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7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4" name="Freeform: Shape 7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7A31-E152-4799-936C-45F4F93B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Why do we need to store data with the code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Static Data in Procedures (or views)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SQL Agent Job Definition in Procedures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SSIS Packages in Procedures</a:t>
            </a:r>
          </a:p>
        </p:txBody>
      </p:sp>
    </p:spTree>
    <p:extLst>
      <p:ext uri="{BB962C8B-B14F-4D97-AF65-F5344CB8AC3E}">
        <p14:creationId xmlns:p14="http://schemas.microsoft.com/office/powerpoint/2010/main" val="50653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te of Bread With Spread">
            <a:extLst>
              <a:ext uri="{FF2B5EF4-FFF2-40B4-BE49-F238E27FC236}">
                <a16:creationId xmlns:a16="http://schemas.microsoft.com/office/drawing/2014/main" id="{7B427667-74E1-4386-B3D0-1BD00D55D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1" r="9091" b="101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Why should store data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1700" dirty="0"/>
              <a:t>There are plenty of ways that I have seen static data maintained</a:t>
            </a:r>
          </a:p>
          <a:p>
            <a:pPr lvl="1"/>
            <a:r>
              <a:rPr lang="en-US" sz="1700" dirty="0"/>
              <a:t>Replication</a:t>
            </a:r>
          </a:p>
          <a:p>
            <a:pPr lvl="1"/>
            <a:r>
              <a:rPr lang="en-US" sz="1700" dirty="0"/>
              <a:t>Complicated spreadsheet with VBA</a:t>
            </a:r>
          </a:p>
          <a:p>
            <a:pPr lvl="1"/>
            <a:r>
              <a:rPr lang="en-US" sz="1700" dirty="0"/>
              <a:t>Files that need to be imported from external system</a:t>
            </a:r>
          </a:p>
          <a:p>
            <a:pPr lvl="1"/>
            <a:r>
              <a:rPr lang="en-US" sz="1700" dirty="0"/>
              <a:t>Hand rolled insert/update/delete scripts</a:t>
            </a:r>
          </a:p>
          <a:p>
            <a:pPr lvl="1"/>
            <a:r>
              <a:rPr lang="en-US" sz="1700" dirty="0"/>
              <a:t>Application (and database) Installer</a:t>
            </a:r>
          </a:p>
          <a:p>
            <a:r>
              <a:rPr lang="en-US" sz="1700" dirty="0"/>
              <a:t>Hopefully, we are all storing our database schema in source control</a:t>
            </a:r>
          </a:p>
          <a:p>
            <a:pPr lvl="1"/>
            <a:r>
              <a:rPr lang="en-US" sz="1700" dirty="0"/>
              <a:t>Static data is just an extension of our code base </a:t>
            </a:r>
          </a:p>
          <a:p>
            <a:pPr lvl="2"/>
            <a:r>
              <a:rPr lang="en-US" sz="1300" dirty="0"/>
              <a:t>So just treat it that way</a:t>
            </a:r>
          </a:p>
          <a:p>
            <a:pPr lvl="1"/>
            <a:r>
              <a:rPr lang="en-US" sz="1700" dirty="0"/>
              <a:t>Works well with state based or migration based deployment models</a:t>
            </a:r>
          </a:p>
          <a:p>
            <a:pPr lvl="1"/>
            <a:r>
              <a:rPr lang="en-US" sz="1700" dirty="0"/>
              <a:t>Allows for the same code review processes you have in place</a:t>
            </a:r>
          </a:p>
        </p:txBody>
      </p:sp>
    </p:spTree>
    <p:extLst>
      <p:ext uri="{BB962C8B-B14F-4D97-AF65-F5344CB8AC3E}">
        <p14:creationId xmlns:p14="http://schemas.microsoft.com/office/powerpoint/2010/main" val="19193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6BB85-CBBD-4CCE-8571-6601458D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7" r="9091" b="13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Static data</a:t>
            </a:r>
          </a:p>
          <a:p>
            <a:r>
              <a:rPr lang="en-US" sz="1800" dirty="0"/>
              <a:t>SQL Agent Job</a:t>
            </a:r>
          </a:p>
          <a:p>
            <a:r>
              <a:rPr lang="en-US" sz="1800" dirty="0"/>
              <a:t>SSIS Package</a:t>
            </a:r>
          </a:p>
        </p:txBody>
      </p:sp>
    </p:spTree>
    <p:extLst>
      <p:ext uri="{BB962C8B-B14F-4D97-AF65-F5344CB8AC3E}">
        <p14:creationId xmlns:p14="http://schemas.microsoft.com/office/powerpoint/2010/main" val="179662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1700" dirty="0"/>
              <a:t>Logic can be embedded in the procedures to be very flexible</a:t>
            </a:r>
          </a:p>
          <a:p>
            <a:r>
              <a:rPr lang="en-US" sz="1700" dirty="0"/>
              <a:t>Flexible to support complexity by</a:t>
            </a:r>
          </a:p>
          <a:p>
            <a:pPr lvl="1"/>
            <a:r>
              <a:rPr lang="en-US" sz="1300" dirty="0"/>
              <a:t>Server</a:t>
            </a:r>
          </a:p>
          <a:p>
            <a:pPr lvl="1"/>
            <a:r>
              <a:rPr lang="en-US" sz="1300" dirty="0"/>
              <a:t>Environment</a:t>
            </a:r>
          </a:p>
          <a:p>
            <a:pPr lvl="1"/>
            <a:r>
              <a:rPr lang="en-US" sz="1300" dirty="0"/>
              <a:t>Region</a:t>
            </a:r>
          </a:p>
          <a:p>
            <a:r>
              <a:rPr lang="en-US" sz="1700" dirty="0"/>
              <a:t>Database admins/engineers understand procedures</a:t>
            </a:r>
          </a:p>
          <a:p>
            <a:r>
              <a:rPr lang="en-US" sz="1700" dirty="0"/>
              <a:t>Configuration is in the same place as the rest of the database code</a:t>
            </a:r>
          </a:p>
          <a:p>
            <a:r>
              <a:rPr lang="en-US" sz="1700" dirty="0"/>
              <a:t>Static data changes are treated just like any other released code</a:t>
            </a:r>
          </a:p>
          <a:p>
            <a:r>
              <a:rPr lang="en-US" sz="1700" dirty="0"/>
              <a:t>Existing review processes can be utilized</a:t>
            </a:r>
          </a:p>
          <a:p>
            <a:r>
              <a:rPr lang="en-US" sz="1700" dirty="0"/>
              <a:t>Easy to schedule process to periodically correct any drift</a:t>
            </a:r>
          </a:p>
          <a:p>
            <a:endParaRPr lang="en-US" sz="1700" dirty="0"/>
          </a:p>
          <a:p>
            <a:pPr lvl="1"/>
            <a:endParaRPr lang="en-US" sz="1700" dirty="0"/>
          </a:p>
        </p:txBody>
      </p:sp>
      <p:pic>
        <p:nvPicPr>
          <p:cNvPr id="4098" name="Picture 2" descr="Pile Of Avocado Fruits">
            <a:extLst>
              <a:ext uri="{FF2B5EF4-FFF2-40B4-BE49-F238E27FC236}">
                <a16:creationId xmlns:a16="http://schemas.microsoft.com/office/drawing/2014/main" id="{E884BCD3-8342-47B5-943B-F5436C970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r="646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5A0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Comments/Questions</a:t>
            </a:r>
            <a:endParaRPr lang="en-US" dirty="0"/>
          </a:p>
        </p:txBody>
      </p:sp>
      <p:pic>
        <p:nvPicPr>
          <p:cNvPr id="5122" name="Picture 2" descr="Sliced Cucumber on White Ceramic Plate">
            <a:extLst>
              <a:ext uri="{FF2B5EF4-FFF2-40B4-BE49-F238E27FC236}">
                <a16:creationId xmlns:a16="http://schemas.microsoft.com/office/drawing/2014/main" id="{ED2F6CC4-A517-4C7A-AA67-20F1025A3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r="258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AAE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8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0A65-A419-4C15-AE4A-F53CDFED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800" dirty="0"/>
              <a:t>Slides/examples </a:t>
            </a:r>
          </a:p>
          <a:p>
            <a:pPr lvl="1"/>
            <a:r>
              <a:rPr lang="en-US" sz="1200" dirty="0">
                <a:hlinkClick r:id="rId2"/>
              </a:rPr>
              <a:t>https://github.com/jeffalope/public_presentations</a:t>
            </a:r>
            <a:endParaRPr lang="en-US" sz="1200" dirty="0"/>
          </a:p>
          <a:p>
            <a:r>
              <a:rPr lang="en-US" sz="1800" dirty="0"/>
              <a:t>Images from </a:t>
            </a:r>
          </a:p>
          <a:p>
            <a:pPr lvl="1"/>
            <a:r>
              <a:rPr lang="en-US" sz="1200" dirty="0">
                <a:hlinkClick r:id="rId3"/>
              </a:rPr>
              <a:t>https://www.pexels.com/</a:t>
            </a:r>
            <a:endParaRPr lang="en-US" sz="1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3332A-0E7A-4A61-8517-5DC9DB426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5" r="-2" b="114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41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357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Eras Bold ITC</vt:lpstr>
      <vt:lpstr>Office Theme</vt:lpstr>
      <vt:lpstr>Storing Data as Code</vt:lpstr>
      <vt:lpstr>Contact Info</vt:lpstr>
      <vt:lpstr>Who am I?</vt:lpstr>
      <vt:lpstr>Overview</vt:lpstr>
      <vt:lpstr>Why should store data in code</vt:lpstr>
      <vt:lpstr>Demo Time</vt:lpstr>
      <vt:lpstr>Summary</vt:lpstr>
      <vt:lpstr>Comments/Questions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Storing Data as Code</dc:title>
  <dc:creator>Jeff Nowiski</dc:creator>
  <cp:lastModifiedBy>Jeff Nowiski</cp:lastModifiedBy>
  <cp:revision>4</cp:revision>
  <dcterms:created xsi:type="dcterms:W3CDTF">2021-01-18T02:34:58Z</dcterms:created>
  <dcterms:modified xsi:type="dcterms:W3CDTF">2021-01-20T03:15:53Z</dcterms:modified>
</cp:coreProperties>
</file>